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590" y="8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3B591-7641-4652-8671-D66DF8097825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DE807A-245A-47FA-9695-2C676F35B4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677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E807A-245A-47FA-9695-2C676F35B4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240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E807A-245A-47FA-9695-2C676F35B4C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34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346DB-C0A5-C79B-2E67-E3E61E40F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80C8C0-544B-6276-CDFE-97BE635F6B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F5F72-68B5-B274-B52A-B2D9DF68A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82343-0487-4923-A9CB-1E75C7A5DB4C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B40C5-CE0A-7172-3C21-D9064295C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B45CA-EA96-3F4F-F083-C6C52841D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EA326-B5D3-4D95-B1CD-1D6F8FE9A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044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97DEC-766D-B035-702D-0FE499F7B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21D3FE-0583-5CA9-B61D-0CB83E78FB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1BD57-8234-0335-33A3-36C35EF8D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82343-0487-4923-A9CB-1E75C7A5DB4C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263B1-F4FC-53C3-4DA9-4F0EF5AC2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E5EE88-1135-1C92-BAC1-85D13606E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EA326-B5D3-4D95-B1CD-1D6F8FE9A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423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D738F2-1568-9DE9-B17E-314FD30BA4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0ACD85-D892-1F4D-1345-E9DDF2EFFB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59C567-6968-08CC-023D-BD6B7F7DD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82343-0487-4923-A9CB-1E75C7A5DB4C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EF3DB5-E1C9-B27D-C113-EFB6346E8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93C45-4C8E-40F4-43D7-A214EC274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EA326-B5D3-4D95-B1CD-1D6F8FE9A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076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80153-9FB2-0489-ED59-378BA1796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02132-D808-13C1-357F-3DC2375B7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26829-1C19-9FB7-2536-37F11CF65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82343-0487-4923-A9CB-1E75C7A5DB4C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92770-C63D-DAFC-CDB7-3B7572BF9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FC620-316C-5A39-F26A-FDE7E94C1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EA326-B5D3-4D95-B1CD-1D6F8FE9A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97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BB5A4-4222-DA80-4D29-67C4F2857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8F997-0AFE-DDF3-2E95-571E09AF6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3C536-C658-C382-D4E5-48BC457D8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82343-0487-4923-A9CB-1E75C7A5DB4C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EA635-F944-F3CB-0FCC-04F5A8591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40BCE-AAD2-4CCC-2C5F-076BD16D8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EA326-B5D3-4D95-B1CD-1D6F8FE9A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10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FA5D-3576-F2AC-FF50-A4C09652F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A95F7-EBFD-0F68-9CC5-B6378A1D69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94712E-694F-A85B-D197-A202F010BA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8A93AB-44E9-59EE-9259-B7145CB96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82343-0487-4923-A9CB-1E75C7A5DB4C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32BF29-BCDF-06A9-39D9-BBADAF7E4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049A04-BFFD-5C24-C136-4E7C5784E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EA326-B5D3-4D95-B1CD-1D6F8FE9A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620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AE1D9-7E45-60D8-8AFC-39E3E305C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ACDBB-E001-D265-7167-27160A887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13B680-99AA-7D6A-5C0A-C7C1109EC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3B3B93-C877-2CA7-E662-707F9A0C9A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E01010-28DE-2BBA-9C23-33451BEE2F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70966F-41B6-8E0C-6D8F-5C732EF2E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82343-0487-4923-A9CB-1E75C7A5DB4C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41A29B-002E-C01C-7B17-FFB07022D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B2745A-5399-17D1-7059-F18F4FEF3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EA326-B5D3-4D95-B1CD-1D6F8FE9A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73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B21D3-2C9B-A1A0-5570-32E54CB9F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6E8919-5805-F46F-B08F-A7A759F5C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82343-0487-4923-A9CB-1E75C7A5DB4C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50DA6C-2675-1CF1-AC11-0D6E6A8C8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A296CE-4F55-D64B-AFFA-83DB1B74C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EA326-B5D3-4D95-B1CD-1D6F8FE9A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73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8F5AF9-88AC-56B0-2332-26903D07B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82343-0487-4923-A9CB-1E75C7A5DB4C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641924-25E8-02A7-8931-AA1A254F9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2A3756-D5CC-33CE-A23B-DF70B59B5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EA326-B5D3-4D95-B1CD-1D6F8FE9A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411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15C2E-D61C-840A-DFD0-3DB6F2C85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1A378-1D83-F9AE-BA22-E6622510F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8CE019-1D11-E261-F532-A6666EF0E7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BEA761-3BF0-8356-9A58-1D4B3607B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82343-0487-4923-A9CB-1E75C7A5DB4C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92188-DF2D-1714-A086-BBF0B2CA3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E1D50D-CE94-D706-2FBD-58D97CAE3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EA326-B5D3-4D95-B1CD-1D6F8FE9A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660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88466-8A92-5677-0875-FFF8F4053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61CFA9-5872-9342-E3EF-1C47F4A66C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F662A7-5BDE-72DE-9007-A8968BEDAA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CFB7DE-1532-991D-F8EC-C2FDAC25A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82343-0487-4923-A9CB-1E75C7A5DB4C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1886A-B5ED-C243-BED9-B3FBFCA70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8D1D3-1449-5221-8D46-A4334A212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FEA326-B5D3-4D95-B1CD-1D6F8FE9A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13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8A5814-5507-0A02-B17C-A8F15812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0D466-AB8B-2516-3AED-E323DCDE3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37CAD-375E-6908-EE87-031DCA7E13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282343-0487-4923-A9CB-1E75C7A5DB4C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351E01-BDFC-18D5-652E-3DAA974C70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4773D-A55D-93B5-97AF-3733ACE23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FEA326-B5D3-4D95-B1CD-1D6F8FE9A6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66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hyperlink" Target="https://github.com/mayousif/Turbidity-Cleaner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1.png"/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12" Type="http://schemas.openxmlformats.org/officeDocument/2006/relationships/image" Target="../media/image20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9.jpeg"/><Relationship Id="rId5" Type="http://schemas.openxmlformats.org/officeDocument/2006/relationships/image" Target="../media/image14.png"/><Relationship Id="rId10" Type="http://schemas.openxmlformats.org/officeDocument/2006/relationships/image" Target="../media/image18.jpeg"/><Relationship Id="rId4" Type="http://schemas.microsoft.com/office/2007/relationships/hdphoto" Target="../media/hdphoto1.wdp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E6E2D-B5F0-8AF8-D809-3935FF8F3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3956" y="757011"/>
            <a:ext cx="3312885" cy="796018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96E35A-CF20-6EC6-FFAE-2A0EDE98C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242" y="922791"/>
            <a:ext cx="5684558" cy="42454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B80ED0-C5BD-A892-8546-DF89A2B99A24}"/>
              </a:ext>
            </a:extLst>
          </p:cNvPr>
          <p:cNvSpPr txBox="1"/>
          <p:nvPr/>
        </p:nvSpPr>
        <p:spPr>
          <a:xfrm>
            <a:off x="711199" y="1706677"/>
            <a:ext cx="4978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My name is Nicole Hucke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4</a:t>
            </a:r>
            <a:r>
              <a:rPr lang="en-US" sz="2800" baseline="30000" dirty="0"/>
              <a:t>th</a:t>
            </a:r>
            <a:r>
              <a:rPr lang="en-US" sz="2800" dirty="0"/>
              <a:t> year Civil Engineering PhD student at U of I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Came from Chile for grad school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Advisor is Dr. Elowyn Yager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7CFD443-97B7-A49D-7943-BE7D7644E559}"/>
              </a:ext>
            </a:extLst>
          </p:cNvPr>
          <p:cNvSpPr txBox="1">
            <a:spLocks/>
          </p:cNvSpPr>
          <p:nvPr/>
        </p:nvSpPr>
        <p:spPr>
          <a:xfrm>
            <a:off x="1161144" y="4944382"/>
            <a:ext cx="4296228" cy="1470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you for meeting with me </a:t>
            </a:r>
            <a:r>
              <a:rPr lang="en-US" dirty="0">
                <a:sym typeface="Wingdings" panose="05000000000000000000" pitchFamily="2" charset="2"/>
              </a:rPr>
              <a:t>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792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78776-79C8-5233-8884-D725927B2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127924"/>
            <a:ext cx="6502402" cy="908971"/>
          </a:xfrm>
        </p:spPr>
        <p:txBody>
          <a:bodyPr>
            <a:noAutofit/>
          </a:bodyPr>
          <a:lstStyle/>
          <a:p>
            <a:r>
              <a:rPr lang="en-US" sz="3200" b="1" dirty="0"/>
              <a:t>My field site: La Jara Creek </a:t>
            </a:r>
            <a:r>
              <a:rPr lang="en-US" sz="3200" dirty="0"/>
              <a:t>– </a:t>
            </a:r>
            <a:br>
              <a:rPr lang="en-US" sz="3200" dirty="0"/>
            </a:br>
            <a:r>
              <a:rPr lang="en-US" sz="3200" dirty="0"/>
              <a:t>Valles Caldera National Preserve NM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E1C29F-5BF2-C6CE-344E-B1E63A3745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763" y="932136"/>
            <a:ext cx="6645275" cy="295465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altLang="es-AR" sz="2100" dirty="0">
                <a:latin typeface="+mn-lt"/>
                <a:ea typeface="Calibri" panose="020F0502020204030204" pitchFamily="34" charset="0"/>
                <a:cs typeface="Assistant Medium" pitchFamily="2" charset="-79"/>
              </a:rPr>
              <a:t>An a</a:t>
            </a:r>
            <a:r>
              <a:rPr lang="en-US" sz="2100" dirty="0">
                <a:latin typeface="+mn-lt"/>
                <a:cs typeface="Assistant Medium" pitchFamily="2" charset="-79"/>
              </a:rPr>
              <a:t>rmored</a:t>
            </a:r>
            <a:r>
              <a:rPr lang="en-US" altLang="es-AR" sz="2100" dirty="0">
                <a:latin typeface="+mn-lt"/>
                <a:ea typeface="Calibri" panose="020F0502020204030204" pitchFamily="34" charset="0"/>
                <a:cs typeface="Assistant Medium" pitchFamily="2" charset="-79"/>
              </a:rPr>
              <a:t> tributary of the East Fork Jemez River in the Valles Caldera National Preserve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endParaRPr lang="en-US" altLang="es-AR" sz="2400" dirty="0">
              <a:latin typeface="+mn-lt"/>
              <a:ea typeface="Calibri" panose="020F0502020204030204" pitchFamily="34" charset="0"/>
              <a:cs typeface="Assistant Medium" pitchFamily="2" charset="-79"/>
            </a:endParaRPr>
          </a:p>
          <a:p>
            <a:pPr lvl="2">
              <a:defRPr/>
            </a:pPr>
            <a:r>
              <a:rPr lang="en-US" sz="2200" dirty="0">
                <a:latin typeface="+mn-lt"/>
                <a:cs typeface="Assistant Medium" pitchFamily="2" charset="-79"/>
              </a:rPr>
              <a:t>      </a:t>
            </a:r>
            <a:r>
              <a:rPr lang="en-US" sz="2200" dirty="0">
                <a:highlight>
                  <a:srgbClr val="F7DFBB"/>
                </a:highlight>
                <a:latin typeface="+mn-lt"/>
                <a:cs typeface="Assistant Medium" pitchFamily="2" charset="-79"/>
              </a:rPr>
              <a:t>Slope: 8-10%</a:t>
            </a:r>
          </a:p>
          <a:p>
            <a:pPr lvl="2">
              <a:lnSpc>
                <a:spcPct val="150000"/>
              </a:lnSpc>
              <a:defRPr/>
            </a:pPr>
            <a:r>
              <a:rPr lang="en-US" sz="2200" dirty="0">
                <a:highlight>
                  <a:srgbClr val="F7DFBB"/>
                </a:highlight>
                <a:latin typeface="+mn-lt"/>
                <a:cs typeface="Assistant Medium" pitchFamily="2" charset="-79"/>
              </a:rPr>
              <a:t>Channel Width: 1 m</a:t>
            </a:r>
            <a:r>
              <a:rPr lang="en-US" sz="2400" dirty="0">
                <a:highlight>
                  <a:srgbClr val="F7DFBB"/>
                </a:highlight>
                <a:latin typeface="+mj-lt"/>
                <a:cs typeface="Assistant Medium" pitchFamily="2" charset="-79"/>
              </a:rPr>
              <a:t>								</a:t>
            </a:r>
          </a:p>
          <a:p>
            <a:pPr>
              <a:defRPr/>
            </a:pPr>
            <a:r>
              <a:rPr lang="en-US" sz="2400" dirty="0">
                <a:highlight>
                  <a:srgbClr val="F7DFBB"/>
                </a:highlight>
                <a:latin typeface="+mj-lt"/>
                <a:cs typeface="Assistant Medium" pitchFamily="2" charset="-79"/>
              </a:rPr>
              <a:t> </a:t>
            </a:r>
          </a:p>
        </p:txBody>
      </p:sp>
      <p:pic>
        <p:nvPicPr>
          <p:cNvPr id="1026" name="Picture 2" descr="A color-coded map showing hunting zones and no-hunting zones at Valles Caldera National Preserve. All park roads, Valle Grande, Redondo Peak, Rabbit Mountain, and South Mountain are off-limits for hunting.">
            <a:extLst>
              <a:ext uri="{FF2B5EF4-FFF2-40B4-BE49-F238E27FC236}">
                <a16:creationId xmlns:a16="http://schemas.microsoft.com/office/drawing/2014/main" id="{E054EEC0-3A31-58B0-2192-028861446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886" y="127924"/>
            <a:ext cx="5102914" cy="660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409664C-5665-32AA-E00D-C70DE3491F5B}"/>
              </a:ext>
            </a:extLst>
          </p:cNvPr>
          <p:cNvSpPr/>
          <p:nvPr/>
        </p:nvSpPr>
        <p:spPr>
          <a:xfrm rot="19582476">
            <a:off x="9111362" y="3749864"/>
            <a:ext cx="180457" cy="4621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tream of water with rocks and grass&#10;&#10;Description automatically generated with medium confidence">
            <a:extLst>
              <a:ext uri="{FF2B5EF4-FFF2-40B4-BE49-F238E27FC236}">
                <a16:creationId xmlns:a16="http://schemas.microsoft.com/office/drawing/2014/main" id="{629605E7-AFF5-722F-4006-4AEEA4C0B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97012" y="1945866"/>
            <a:ext cx="2493977" cy="2493977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8" name="Picture 4" descr="The Valles Caldera 1">
            <a:extLst>
              <a:ext uri="{FF2B5EF4-FFF2-40B4-BE49-F238E27FC236}">
                <a16:creationId xmlns:a16="http://schemas.microsoft.com/office/drawing/2014/main" id="{35C43667-2BA7-1713-E66E-850E8DEC0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329" y="4533900"/>
            <a:ext cx="2591945" cy="208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7D534CBA-7E6F-F4C7-BCE2-22DFAF9A04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15" y="2925954"/>
            <a:ext cx="4950971" cy="10618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s-CL" sz="2100" dirty="0">
                <a:latin typeface="+mn-lt"/>
                <a:ea typeface="Calibri" panose="020F0502020204030204" pitchFamily="34" charset="0"/>
                <a:cs typeface="Assistant Medium" pitchFamily="2" charset="-79"/>
              </a:rPr>
              <a:t>Equipment is in two reaches:</a:t>
            </a:r>
            <a:endParaRPr lang="en-US" sz="2100" dirty="0">
              <a:latin typeface="+mn-lt"/>
              <a:ea typeface="Calibri" panose="020F0502020204030204" pitchFamily="34" charset="0"/>
              <a:cs typeface="Assistant Medium" pitchFamily="2" charset="-79"/>
            </a:endParaRPr>
          </a:p>
          <a:p>
            <a:pPr>
              <a:defRPr/>
            </a:pPr>
            <a:r>
              <a:rPr lang="en-US" sz="2100" dirty="0">
                <a:latin typeface="+mn-lt"/>
                <a:ea typeface="Calibri" panose="020F0502020204030204" pitchFamily="34" charset="0"/>
                <a:cs typeface="Assistant Medium" pitchFamily="2" charset="-79"/>
              </a:rPr>
              <a:t>	- Upwelling (kind of?)</a:t>
            </a:r>
          </a:p>
          <a:p>
            <a:pPr>
              <a:defRPr/>
            </a:pPr>
            <a:r>
              <a:rPr lang="en-US" sz="2100" dirty="0">
                <a:latin typeface="+mn-lt"/>
                <a:ea typeface="Calibri" panose="020F0502020204030204" pitchFamily="34" charset="0"/>
                <a:cs typeface="Assistant Medium" pitchFamily="2" charset="-79"/>
              </a:rPr>
              <a:t>	- Downwelling</a:t>
            </a:r>
            <a:endParaRPr lang="en-US" sz="2100" dirty="0">
              <a:latin typeface="+mn-lt"/>
              <a:cs typeface="Assistant Medium" pitchFamily="2" charset="-79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EEB56F7D-DB52-7F64-5026-C4B4AAD1F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15" y="4111880"/>
            <a:ext cx="4297011" cy="261610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100" dirty="0">
                <a:latin typeface="+mn-lt"/>
                <a:cs typeface="Assistant Medium" pitchFamily="2" charset="-79"/>
              </a:rPr>
              <a:t>Measuring water column constituents during high flow events for these seasons: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endParaRPr lang="en-US" sz="2100" dirty="0">
              <a:latin typeface="+mn-lt"/>
              <a:cs typeface="Assistant Medium" pitchFamily="2" charset="-79"/>
            </a:endParaRPr>
          </a:p>
          <a:p>
            <a:pPr lvl="2" indent="0">
              <a:defRPr/>
            </a:pPr>
            <a:r>
              <a:rPr lang="en-US" sz="2000" dirty="0">
                <a:latin typeface="+mn-lt"/>
                <a:cs typeface="Assistant Medium" pitchFamily="2" charset="-79"/>
              </a:rPr>
              <a:t>- Summer 2021</a:t>
            </a:r>
          </a:p>
          <a:p>
            <a:pPr lvl="2" indent="0">
              <a:defRPr/>
            </a:pPr>
            <a:r>
              <a:rPr lang="en-US" sz="2000" dirty="0">
                <a:latin typeface="+mn-lt"/>
                <a:cs typeface="Assistant Medium" pitchFamily="2" charset="-79"/>
              </a:rPr>
              <a:t>- Summer 2022</a:t>
            </a:r>
          </a:p>
          <a:p>
            <a:pPr lvl="2" indent="0">
              <a:defRPr/>
            </a:pPr>
            <a:r>
              <a:rPr lang="en-US" sz="2000" dirty="0">
                <a:latin typeface="+mn-lt"/>
                <a:cs typeface="Assistant Medium" pitchFamily="2" charset="-79"/>
              </a:rPr>
              <a:t>- Spring 2023</a:t>
            </a:r>
          </a:p>
          <a:p>
            <a:pPr lvl="2" indent="0">
              <a:defRPr/>
            </a:pPr>
            <a:r>
              <a:rPr lang="en-US" sz="2000" dirty="0">
                <a:latin typeface="+mn-lt"/>
                <a:cs typeface="Assistant Medium" pitchFamily="2" charset="-79"/>
              </a:rPr>
              <a:t>- Summer 2023</a:t>
            </a:r>
          </a:p>
        </p:txBody>
      </p:sp>
    </p:spTree>
    <p:extLst>
      <p:ext uri="{BB962C8B-B14F-4D97-AF65-F5344CB8AC3E}">
        <p14:creationId xmlns:p14="http://schemas.microsoft.com/office/powerpoint/2010/main" val="4199650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41F69-1D8D-E766-584A-C0365E636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14" y="130431"/>
            <a:ext cx="7783419" cy="522852"/>
          </a:xfrm>
        </p:spPr>
        <p:txBody>
          <a:bodyPr>
            <a:noAutofit/>
          </a:bodyPr>
          <a:lstStyle/>
          <a:p>
            <a:r>
              <a:rPr lang="en-US" sz="2400" dirty="0"/>
              <a:t>Deployed Equipment – Data collection for both reaches</a:t>
            </a: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7456D138-B0D7-556B-6189-17294CB26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4242" y="628966"/>
            <a:ext cx="66865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s-AR" sz="2000" b="1" dirty="0">
                <a:latin typeface="Assistant Medium" pitchFamily="2" charset="0"/>
                <a:ea typeface="Calibri" panose="020F0502020204030204" pitchFamily="34" charset="0"/>
                <a:cs typeface="Assistant Medium" pitchFamily="2" charset="0"/>
              </a:rPr>
              <a:t>Water samples (SS, SRP, POC &amp; PP)</a:t>
            </a:r>
          </a:p>
        </p:txBody>
      </p:sp>
      <p:sp>
        <p:nvSpPr>
          <p:cNvPr id="6" name="TextBox 25">
            <a:extLst>
              <a:ext uri="{FF2B5EF4-FFF2-40B4-BE49-F238E27FC236}">
                <a16:creationId xmlns:a16="http://schemas.microsoft.com/office/drawing/2014/main" id="{649B28DD-D897-2CD2-42FC-73BC239C5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8223" y="1876079"/>
            <a:ext cx="73628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s-AR" sz="2000" b="1" dirty="0">
                <a:latin typeface="Assistant Medium" pitchFamily="2" charset="0"/>
                <a:ea typeface="Calibri" panose="020F0502020204030204" pitchFamily="34" charset="0"/>
                <a:cs typeface="Assistant Medium" pitchFamily="2" charset="0"/>
              </a:rPr>
              <a:t>Turbidity</a:t>
            </a:r>
          </a:p>
        </p:txBody>
      </p:sp>
      <p:sp>
        <p:nvSpPr>
          <p:cNvPr id="7" name="TextBox 28">
            <a:extLst>
              <a:ext uri="{FF2B5EF4-FFF2-40B4-BE49-F238E27FC236}">
                <a16:creationId xmlns:a16="http://schemas.microsoft.com/office/drawing/2014/main" id="{F6EF0F9D-498B-F4D3-7D88-11E15BED2D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1391" y="946348"/>
            <a:ext cx="474312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/>
            <a:r>
              <a:rPr lang="en-US" altLang="es-AR" dirty="0">
                <a:latin typeface="Assistant Medium" pitchFamily="2" charset="0"/>
                <a:ea typeface="Calibri" panose="020F0502020204030204" pitchFamily="34" charset="0"/>
                <a:cs typeface="Assistant Medium" pitchFamily="2" charset="0"/>
              </a:rPr>
              <a:t>Collected through stage-triggered </a:t>
            </a:r>
            <a:r>
              <a:rPr lang="en-US" altLang="es-AR" b="1" dirty="0">
                <a:latin typeface="Assistant Medium" pitchFamily="2" charset="0"/>
                <a:ea typeface="Calibri" panose="020F0502020204030204" pitchFamily="34" charset="0"/>
                <a:cs typeface="Assistant Medium" pitchFamily="2" charset="0"/>
              </a:rPr>
              <a:t>portable ISCO samplers</a:t>
            </a:r>
          </a:p>
        </p:txBody>
      </p:sp>
      <p:pic>
        <p:nvPicPr>
          <p:cNvPr id="8" name="Picture 46" descr="YSI EXO2 Multiparameter Water Quality Sonde | ysi.com">
            <a:extLst>
              <a:ext uri="{FF2B5EF4-FFF2-40B4-BE49-F238E27FC236}">
                <a16:creationId xmlns:a16="http://schemas.microsoft.com/office/drawing/2014/main" id="{7D17FDC8-485F-50BD-1A99-5D8D6D212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48481">
            <a:off x="507223" y="1751696"/>
            <a:ext cx="957273" cy="964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2" descr="Teledyne Isco Portable Sampler - Rent | Eco-Rental Solutions">
            <a:extLst>
              <a:ext uri="{FF2B5EF4-FFF2-40B4-BE49-F238E27FC236}">
                <a16:creationId xmlns:a16="http://schemas.microsoft.com/office/drawing/2014/main" id="{EDA4A197-1EBA-0CD6-9962-828AB0E8F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67" y="628966"/>
            <a:ext cx="1171575" cy="117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3814981F-8D93-F635-AD04-D762FE9D9A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8223" y="2177578"/>
            <a:ext cx="489949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/>
            <a:r>
              <a:rPr lang="en-US" altLang="es-AR" dirty="0">
                <a:latin typeface="Assistant Medium" pitchFamily="2" charset="0"/>
                <a:ea typeface="Calibri" panose="020F0502020204030204" pitchFamily="34" charset="0"/>
                <a:cs typeface="Assistant Medium" pitchFamily="2" charset="0"/>
              </a:rPr>
              <a:t>Obtained with a </a:t>
            </a:r>
            <a:r>
              <a:rPr lang="en-US" altLang="es-AR" b="1" dirty="0">
                <a:latin typeface="Assistant Medium" pitchFamily="2" charset="0"/>
                <a:ea typeface="Calibri" panose="020F0502020204030204" pitchFamily="34" charset="0"/>
                <a:cs typeface="Assistant Medium" pitchFamily="2" charset="0"/>
              </a:rPr>
              <a:t>YSI EXO2 Sonde </a:t>
            </a:r>
          </a:p>
        </p:txBody>
      </p:sp>
      <p:sp>
        <p:nvSpPr>
          <p:cNvPr id="11" name="TextBox 32">
            <a:extLst>
              <a:ext uri="{FF2B5EF4-FFF2-40B4-BE49-F238E27FC236}">
                <a16:creationId xmlns:a16="http://schemas.microsoft.com/office/drawing/2014/main" id="{C6517E04-E04F-7FB8-E46A-97ABA29A1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6778" y="2860379"/>
            <a:ext cx="76057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s-AR" sz="2000" b="1" dirty="0">
                <a:latin typeface="Assistant Medium" pitchFamily="2" charset="0"/>
                <a:ea typeface="Calibri" panose="020F0502020204030204" pitchFamily="34" charset="0"/>
                <a:cs typeface="Assistant Medium" pitchFamily="2" charset="0"/>
              </a:rPr>
              <a:t>Flow depth and Discharge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2B867A24-76D3-8435-3A5E-CC30BAB06C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779" y="3188923"/>
            <a:ext cx="43894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s-AR" dirty="0">
                <a:latin typeface="Assistant Medium" pitchFamily="2" charset="0"/>
                <a:ea typeface="Calibri" panose="020F0502020204030204" pitchFamily="34" charset="0"/>
                <a:cs typeface="Assistant Medium" pitchFamily="2" charset="0"/>
              </a:rPr>
              <a:t>Obtained through </a:t>
            </a:r>
            <a:r>
              <a:rPr lang="en-US" altLang="es-AR" b="1" dirty="0">
                <a:latin typeface="Assistant Medium" pitchFamily="2" charset="0"/>
                <a:ea typeface="Calibri" panose="020F0502020204030204" pitchFamily="34" charset="0"/>
                <a:cs typeface="Assistant Medium" pitchFamily="2" charset="0"/>
              </a:rPr>
              <a:t>pressure transducers</a:t>
            </a:r>
            <a:r>
              <a:rPr lang="en-US" altLang="es-AR" dirty="0">
                <a:latin typeface="Assistant Medium" pitchFamily="2" charset="0"/>
                <a:ea typeface="Calibri" panose="020F0502020204030204" pitchFamily="34" charset="0"/>
                <a:cs typeface="Assistant Medium" pitchFamily="2" charset="0"/>
              </a:rPr>
              <a:t> installed in stilling wells</a:t>
            </a:r>
          </a:p>
        </p:txBody>
      </p:sp>
      <p:pic>
        <p:nvPicPr>
          <p:cNvPr id="16" name="Picture 54" descr="TD-Diver - Van Essen Instruments">
            <a:extLst>
              <a:ext uri="{FF2B5EF4-FFF2-40B4-BE49-F238E27FC236}">
                <a16:creationId xmlns:a16="http://schemas.microsoft.com/office/drawing/2014/main" id="{BC8F45AB-C0D0-9216-485B-6D0DED45D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6585">
            <a:off x="174813" y="2640238"/>
            <a:ext cx="133032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6EAC5B-C91E-2F3D-0259-42B9D69DA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03" y="2101526"/>
            <a:ext cx="3376289" cy="450171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ABDD7264-A313-7201-3532-DC37D111F84E}"/>
              </a:ext>
            </a:extLst>
          </p:cNvPr>
          <p:cNvSpPr/>
          <p:nvPr/>
        </p:nvSpPr>
        <p:spPr>
          <a:xfrm rot="8098494">
            <a:off x="7707956" y="4180044"/>
            <a:ext cx="639193" cy="15295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34B8C3-0BA3-5B5E-10BA-B8169F3B122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0652"/>
          <a:stretch/>
        </p:blipFill>
        <p:spPr>
          <a:xfrm>
            <a:off x="8283575" y="377569"/>
            <a:ext cx="3464534" cy="27415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1761609-F2CE-B7BB-5887-3158D7C0087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320" r="9631"/>
          <a:stretch/>
        </p:blipFill>
        <p:spPr>
          <a:xfrm>
            <a:off x="9712621" y="3188923"/>
            <a:ext cx="1943100" cy="34067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FFA2ADF-C577-62AF-58CA-7D129196B601}"/>
              </a:ext>
            </a:extLst>
          </p:cNvPr>
          <p:cNvSpPr txBox="1"/>
          <p:nvPr/>
        </p:nvSpPr>
        <p:spPr>
          <a:xfrm>
            <a:off x="8093733" y="5610224"/>
            <a:ext cx="1562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highlight>
                  <a:srgbClr val="C0C0C0"/>
                </a:highlight>
              </a:rPr>
              <a:t>Sonde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6616ED-E2A2-E150-A13E-46E0D839FFF2}"/>
              </a:ext>
            </a:extLst>
          </p:cNvPr>
          <p:cNvSpPr txBox="1"/>
          <p:nvPr/>
        </p:nvSpPr>
        <p:spPr>
          <a:xfrm>
            <a:off x="9769285" y="5885802"/>
            <a:ext cx="18590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highlight>
                  <a:srgbClr val="C0C0C0"/>
                </a:highlight>
              </a:rPr>
              <a:t>Piezometer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  <a:highlight>
                  <a:srgbClr val="C0C0C0"/>
                </a:highlight>
              </a:rPr>
              <a:t>Nest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00C9E8-0849-301D-152B-A3DF7BC31A5C}"/>
              </a:ext>
            </a:extLst>
          </p:cNvPr>
          <p:cNvSpPr txBox="1"/>
          <p:nvPr/>
        </p:nvSpPr>
        <p:spPr>
          <a:xfrm>
            <a:off x="9176016" y="2017835"/>
            <a:ext cx="1859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highlight>
                  <a:srgbClr val="C0C0C0"/>
                </a:highlight>
              </a:rPr>
              <a:t>ISCO </a:t>
            </a:r>
          </a:p>
        </p:txBody>
      </p:sp>
      <p:pic>
        <p:nvPicPr>
          <p:cNvPr id="27" name="Picture 26" descr="A graph showing a graph&#10;&#10;Description automatically generated">
            <a:extLst>
              <a:ext uri="{FF2B5EF4-FFF2-40B4-BE49-F238E27FC236}">
                <a16:creationId xmlns:a16="http://schemas.microsoft.com/office/drawing/2014/main" id="{C5EB17B2-4163-9AA7-551F-9F50001298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6" y="4835028"/>
            <a:ext cx="5819566" cy="18925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B415D07-2F43-2B5F-B6F8-B293DA8A2F43}"/>
              </a:ext>
            </a:extLst>
          </p:cNvPr>
          <p:cNvSpPr txBox="1"/>
          <p:nvPr/>
        </p:nvSpPr>
        <p:spPr>
          <a:xfrm>
            <a:off x="536279" y="4426873"/>
            <a:ext cx="46767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9"/>
              </a:rPr>
              <a:t>https://github.com/mayousif/Turbidity-Cleaner</a:t>
            </a:r>
            <a:endParaRPr lang="en-US" dirty="0"/>
          </a:p>
          <a:p>
            <a:endParaRPr lang="en-US" dirty="0"/>
          </a:p>
        </p:txBody>
      </p:sp>
      <p:sp>
        <p:nvSpPr>
          <p:cNvPr id="30" name="TextBox 3">
            <a:extLst>
              <a:ext uri="{FF2B5EF4-FFF2-40B4-BE49-F238E27FC236}">
                <a16:creationId xmlns:a16="http://schemas.microsoft.com/office/drawing/2014/main" id="{344DD118-9895-79BF-D596-1DB0DA0DD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279" y="4188217"/>
            <a:ext cx="43894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s-AR" dirty="0">
                <a:latin typeface="Assistant Medium" pitchFamily="2" charset="0"/>
                <a:ea typeface="Calibri" panose="020F0502020204030204" pitchFamily="34" charset="0"/>
                <a:cs typeface="Assistant Medium" pitchFamily="2" charset="0"/>
              </a:rPr>
              <a:t>Turbidity data cleanup using: </a:t>
            </a:r>
          </a:p>
        </p:txBody>
      </p:sp>
    </p:spTree>
    <p:extLst>
      <p:ext uri="{BB962C8B-B14F-4D97-AF65-F5344CB8AC3E}">
        <p14:creationId xmlns:p14="http://schemas.microsoft.com/office/powerpoint/2010/main" val="3322627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6D689-54D4-D71F-BE72-4F6BDD98F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901" y="90398"/>
            <a:ext cx="8458198" cy="75565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How did I get Suspended Sediment? 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637187D9-88F1-B026-2549-0632C7F7BF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7789" y="733744"/>
            <a:ext cx="501808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s-AR" b="1" dirty="0">
                <a:latin typeface="Assistant Medium" pitchFamily="2" charset="0"/>
                <a:ea typeface="Calibri" panose="020F0502020204030204" pitchFamily="34" charset="0"/>
                <a:cs typeface="Assistant Medium" pitchFamily="2" charset="0"/>
              </a:rPr>
              <a:t>Method 2: </a:t>
            </a:r>
          </a:p>
          <a:p>
            <a:pPr algn="ctr"/>
            <a:r>
              <a:rPr lang="en-US" altLang="es-AR" dirty="0">
                <a:latin typeface="Assistant Medium" pitchFamily="2" charset="0"/>
                <a:ea typeface="Calibri" panose="020F0502020204030204" pitchFamily="34" charset="0"/>
                <a:cs typeface="Assistant Medium" pitchFamily="2" charset="0"/>
              </a:rPr>
              <a:t>Filtering using Vacuum Pump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3DDC2A-F251-4280-D3DE-BE83DED5F46D}"/>
              </a:ext>
            </a:extLst>
          </p:cNvPr>
          <p:cNvCxnSpPr>
            <a:cxnSpLocks/>
          </p:cNvCxnSpPr>
          <p:nvPr/>
        </p:nvCxnSpPr>
        <p:spPr>
          <a:xfrm>
            <a:off x="5957889" y="1003300"/>
            <a:ext cx="0" cy="5626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42B4C2-9C61-B2A6-4B90-E25A243AFE99}"/>
              </a:ext>
            </a:extLst>
          </p:cNvPr>
          <p:cNvSpPr txBox="1"/>
          <p:nvPr/>
        </p:nvSpPr>
        <p:spPr>
          <a:xfrm>
            <a:off x="-172390" y="73374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s-AR" sz="1800" b="1" dirty="0">
                <a:latin typeface="Assistant Medium" pitchFamily="2" charset="0"/>
                <a:ea typeface="Calibri" panose="020F0502020204030204" pitchFamily="34" charset="0"/>
                <a:cs typeface="Assistant Medium" pitchFamily="2" charset="0"/>
              </a:rPr>
              <a:t>Method 1: </a:t>
            </a:r>
            <a:endParaRPr lang="en-US" altLang="es-AR" b="1" dirty="0">
              <a:latin typeface="Assistant Medium" pitchFamily="2" charset="0"/>
              <a:ea typeface="Calibri" panose="020F0502020204030204" pitchFamily="34" charset="0"/>
              <a:cs typeface="Assistant Medium" pitchFamily="2" charset="0"/>
            </a:endParaRPr>
          </a:p>
          <a:p>
            <a:pPr algn="ctr"/>
            <a:r>
              <a:rPr lang="en-US" altLang="es-AR" sz="1800" dirty="0">
                <a:latin typeface="Assistant Medium" pitchFamily="2" charset="0"/>
                <a:ea typeface="Calibri" panose="020F0502020204030204" pitchFamily="34" charset="0"/>
                <a:cs typeface="Assistant Medium" pitchFamily="2" charset="0"/>
              </a:rPr>
              <a:t>Laser diffraction method (LISST portable XR)</a:t>
            </a:r>
          </a:p>
        </p:txBody>
      </p:sp>
      <p:pic>
        <p:nvPicPr>
          <p:cNvPr id="13" name="Picture 4" descr="TC007 Turbidimeter - Kemtrak">
            <a:extLst>
              <a:ext uri="{FF2B5EF4-FFF2-40B4-BE49-F238E27FC236}">
                <a16:creationId xmlns:a16="http://schemas.microsoft.com/office/drawing/2014/main" id="{42E12C4B-3F97-B876-A1D2-B72F457908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92" r="25378"/>
          <a:stretch/>
        </p:blipFill>
        <p:spPr bwMode="auto">
          <a:xfrm>
            <a:off x="1224905" y="1599110"/>
            <a:ext cx="653282" cy="95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olyethylene Bottles with Caps (24 Wedge 500 mL)">
            <a:extLst>
              <a:ext uri="{FF2B5EF4-FFF2-40B4-BE49-F238E27FC236}">
                <a16:creationId xmlns:a16="http://schemas.microsoft.com/office/drawing/2014/main" id="{8BB41459-C1A5-863F-FAF7-E07CBDA9F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3542" l="10000" r="90000">
                        <a14:foregroundMark x1="61094" y1="11667" x2="68125" y2="10729"/>
                        <a14:foregroundMark x1="68125" y1="10729" x2="68698" y2="11094"/>
                        <a14:foregroundMark x1="42031" y1="87969" x2="44635" y2="93542"/>
                        <a14:foregroundMark x1="61875" y1="10365" x2="68333" y2="103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29" y="1307374"/>
            <a:ext cx="1381728" cy="138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44109BD-6A7A-60FB-481F-17DE6998D6A8}"/>
              </a:ext>
            </a:extLst>
          </p:cNvPr>
          <p:cNvSpPr txBox="1"/>
          <p:nvPr/>
        </p:nvSpPr>
        <p:spPr>
          <a:xfrm>
            <a:off x="485174" y="2675950"/>
            <a:ext cx="1381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/>
              <a:t>ISCO </a:t>
            </a:r>
            <a:r>
              <a:rPr lang="es-CL" sz="1600" dirty="0" err="1"/>
              <a:t>sample</a:t>
            </a:r>
            <a:endParaRPr lang="en-US" sz="1600" dirty="0"/>
          </a:p>
        </p:txBody>
      </p:sp>
      <p:pic>
        <p:nvPicPr>
          <p:cNvPr id="15" name="Picture 12" descr="Arrow Left Blue PNG Transparent Clip Art Image​ | Gallery Yopriceville -  High-Quality Free Images and Transparent PNG Clipart">
            <a:extLst>
              <a:ext uri="{FF2B5EF4-FFF2-40B4-BE49-F238E27FC236}">
                <a16:creationId xmlns:a16="http://schemas.microsoft.com/office/drawing/2014/main" id="{4D78B3FA-9143-146A-7BD3-20AE9B20F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739" y="1912551"/>
            <a:ext cx="814448" cy="318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E8R05651 - Grant Ultrasonic 3L Bath | Findel International">
            <a:extLst>
              <a:ext uri="{FF2B5EF4-FFF2-40B4-BE49-F238E27FC236}">
                <a16:creationId xmlns:a16="http://schemas.microsoft.com/office/drawing/2014/main" id="{D77519DD-6749-D10A-7A45-821088A50F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4850" b="80200" l="10000" r="90000">
                        <a14:foregroundMark x1="65300" y1="74100" x2="58350" y2="75200"/>
                        <a14:foregroundMark x1="54200" y1="73550" x2="66700" y2="76300"/>
                        <a14:foregroundMark x1="61700" y1="77150" x2="65300" y2="80200"/>
                        <a14:foregroundMark x1="56100" y1="34900" x2="38750" y2="25200"/>
                        <a14:foregroundMark x1="38750" y1="25200" x2="36650" y2="248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058" b="17717"/>
          <a:stretch/>
        </p:blipFill>
        <p:spPr bwMode="auto">
          <a:xfrm>
            <a:off x="3056215" y="1512945"/>
            <a:ext cx="2011871" cy="125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4232CCC-EDC8-AECE-3466-D01BA534060E}"/>
              </a:ext>
            </a:extLst>
          </p:cNvPr>
          <p:cNvSpPr txBox="1"/>
          <p:nvPr/>
        </p:nvSpPr>
        <p:spPr>
          <a:xfrm>
            <a:off x="2959415" y="2722116"/>
            <a:ext cx="2205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 err="1"/>
              <a:t>Ultrasonic</a:t>
            </a:r>
            <a:r>
              <a:rPr lang="es-CL" sz="1600" dirty="0"/>
              <a:t> </a:t>
            </a:r>
            <a:r>
              <a:rPr lang="es-CL" sz="1600" dirty="0" err="1"/>
              <a:t>bath</a:t>
            </a:r>
            <a:r>
              <a:rPr lang="es-CL" sz="1600" dirty="0"/>
              <a:t> </a:t>
            </a:r>
            <a:r>
              <a:rPr lang="es-CL" sz="1600" dirty="0" err="1"/>
              <a:t>to</a:t>
            </a:r>
            <a:r>
              <a:rPr lang="es-CL" sz="1600" dirty="0"/>
              <a:t> </a:t>
            </a:r>
            <a:r>
              <a:rPr lang="es-CL" sz="1600" dirty="0" err="1"/>
              <a:t>avoid</a:t>
            </a:r>
            <a:r>
              <a:rPr lang="es-CL" sz="1600" dirty="0"/>
              <a:t> </a:t>
            </a:r>
            <a:r>
              <a:rPr lang="es-CL" sz="1600" dirty="0" err="1"/>
              <a:t>agglomeration</a:t>
            </a:r>
            <a:endParaRPr lang="en-US" sz="1600" dirty="0"/>
          </a:p>
        </p:txBody>
      </p:sp>
      <p:pic>
        <p:nvPicPr>
          <p:cNvPr id="18" name="Picture 8" descr="LISST-Portable|XR with ultrasonic probe inserted">
            <a:extLst>
              <a:ext uri="{FF2B5EF4-FFF2-40B4-BE49-F238E27FC236}">
                <a16:creationId xmlns:a16="http://schemas.microsoft.com/office/drawing/2014/main" id="{2A594A2B-A73B-F78F-E1EE-B54EB0886C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2" r="14299"/>
          <a:stretch/>
        </p:blipFill>
        <p:spPr bwMode="auto">
          <a:xfrm>
            <a:off x="604680" y="3412980"/>
            <a:ext cx="2547014" cy="2363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235646C-BEB9-8CFE-5450-EA42FE7F47B0}"/>
              </a:ext>
            </a:extLst>
          </p:cNvPr>
          <p:cNvSpPr txBox="1">
            <a:spLocks/>
          </p:cNvSpPr>
          <p:nvPr/>
        </p:nvSpPr>
        <p:spPr>
          <a:xfrm>
            <a:off x="294520" y="5739144"/>
            <a:ext cx="4161798" cy="373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+mj-lt"/>
              </a:rPr>
              <a:t>LISST portable XR for sediment &lt; 500 µm</a:t>
            </a:r>
            <a:endParaRPr lang="en-US" sz="1800" b="1" dirty="0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5F6612-34EA-6796-B1DB-A054813562A5}"/>
              </a:ext>
            </a:extLst>
          </p:cNvPr>
          <p:cNvSpPr txBox="1"/>
          <p:nvPr/>
        </p:nvSpPr>
        <p:spPr>
          <a:xfrm>
            <a:off x="251873" y="5963111"/>
            <a:ext cx="4247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0" i="0" dirty="0">
                <a:solidFill>
                  <a:schemeClr val="accent4">
                    <a:lumMod val="75000"/>
                  </a:schemeClr>
                </a:solidFill>
                <a:effectLst/>
                <a:latin typeface="Google Sans"/>
              </a:rPr>
              <a:t>Laser In Situ Scattering Transmissometer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A5B03F-016F-7B6F-6F1D-A5111BC7FF81}"/>
              </a:ext>
            </a:extLst>
          </p:cNvPr>
          <p:cNvSpPr txBox="1"/>
          <p:nvPr/>
        </p:nvSpPr>
        <p:spPr>
          <a:xfrm>
            <a:off x="3550920" y="3862952"/>
            <a:ext cx="1937070" cy="14157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L" dirty="0" err="1"/>
              <a:t>This</a:t>
            </a:r>
            <a:r>
              <a:rPr lang="es-CL" dirty="0"/>
              <a:t> </a:t>
            </a:r>
            <a:r>
              <a:rPr lang="es-CL" dirty="0" err="1"/>
              <a:t>method</a:t>
            </a:r>
            <a:r>
              <a:rPr lang="es-CL" dirty="0"/>
              <a:t> </a:t>
            </a:r>
            <a:r>
              <a:rPr lang="es-CL" dirty="0" err="1"/>
              <a:t>give</a:t>
            </a:r>
            <a:r>
              <a:rPr lang="es-CL" dirty="0"/>
              <a:t> me a </a:t>
            </a:r>
            <a:r>
              <a:rPr lang="es-CL" dirty="0" err="1"/>
              <a:t>volumetric</a:t>
            </a:r>
            <a:r>
              <a:rPr lang="es-CL" dirty="0"/>
              <a:t> </a:t>
            </a:r>
            <a:r>
              <a:rPr lang="es-CL" dirty="0" err="1"/>
              <a:t>concentration</a:t>
            </a:r>
            <a:r>
              <a:rPr lang="es-CL" dirty="0"/>
              <a:t> in </a:t>
            </a:r>
            <a:r>
              <a:rPr lang="es-CL" sz="3200" b="1" i="1" dirty="0"/>
              <a:t>µL</a:t>
            </a:r>
            <a:r>
              <a:rPr lang="en-US" sz="3200" b="1" i="1" dirty="0"/>
              <a:t>/L</a:t>
            </a:r>
            <a:endParaRPr lang="en-US" b="1" i="1" dirty="0"/>
          </a:p>
        </p:txBody>
      </p:sp>
      <p:pic>
        <p:nvPicPr>
          <p:cNvPr id="2052" name="Picture 4" descr="LANL introduces sleek new look and logo">
            <a:extLst>
              <a:ext uri="{FF2B5EF4-FFF2-40B4-BE49-F238E27FC236}">
                <a16:creationId xmlns:a16="http://schemas.microsoft.com/office/drawing/2014/main" id="{DB907C14-8AA9-A1DB-2E81-3AB300BD9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1158" y="1370618"/>
            <a:ext cx="2149928" cy="85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Nalgene® 300-4000 Reusable 250mL Vacuum Filter Holder with Funnel &amp; Receive">
            <a:extLst>
              <a:ext uri="{FF2B5EF4-FFF2-40B4-BE49-F238E27FC236}">
                <a16:creationId xmlns:a16="http://schemas.microsoft.com/office/drawing/2014/main" id="{58E2CC2C-7C15-9E42-DC7F-C4D05024A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824" y="2182984"/>
            <a:ext cx="1784173" cy="178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Vacuum pump VP280, 283l/min (10CFM), dual stage VacuumChambers.eu">
            <a:extLst>
              <a:ext uri="{FF2B5EF4-FFF2-40B4-BE49-F238E27FC236}">
                <a16:creationId xmlns:a16="http://schemas.microsoft.com/office/drawing/2014/main" id="{2310C63D-8FF5-D4D8-F05F-DAD7CBF21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5099" y="2436973"/>
            <a:ext cx="1898561" cy="153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Glass Fiber Filters and Prefilters | Fisher Scientific">
            <a:extLst>
              <a:ext uri="{FF2B5EF4-FFF2-40B4-BE49-F238E27FC236}">
                <a16:creationId xmlns:a16="http://schemas.microsoft.com/office/drawing/2014/main" id="{2D6CF62C-CFBE-1EAC-BA43-8ABD2A9FD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349" y="3075070"/>
            <a:ext cx="1523624" cy="950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C8E2151-F970-DA5E-5B89-DFD205539EF4}"/>
              </a:ext>
            </a:extLst>
          </p:cNvPr>
          <p:cNvSpPr txBox="1">
            <a:spLocks/>
          </p:cNvSpPr>
          <p:nvPr/>
        </p:nvSpPr>
        <p:spPr>
          <a:xfrm>
            <a:off x="6230843" y="1671965"/>
            <a:ext cx="2769981" cy="13548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latin typeface="+mj-lt"/>
              </a:rPr>
              <a:t>Using 47mm (diameter) glass fiber filters (pore size </a:t>
            </a:r>
            <a:r>
              <a:rPr lang="el-GR" sz="1800" dirty="0">
                <a:latin typeface="+mj-lt"/>
              </a:rPr>
              <a:t>0.4 μ</a:t>
            </a:r>
            <a:r>
              <a:rPr lang="en-US" sz="1800" dirty="0">
                <a:latin typeface="+mj-lt"/>
              </a:rPr>
              <a:t>m), ISCO samples were filtered, and sediment was caught on the filter</a:t>
            </a:r>
            <a:endParaRPr lang="en-US" sz="1800" b="1" dirty="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937FD7-D5B5-28DC-8FA5-1DF970179A37}"/>
              </a:ext>
            </a:extLst>
          </p:cNvPr>
          <p:cNvSpPr txBox="1"/>
          <p:nvPr/>
        </p:nvSpPr>
        <p:spPr>
          <a:xfrm>
            <a:off x="7040220" y="5647765"/>
            <a:ext cx="4421193" cy="8617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L" dirty="0" err="1"/>
              <a:t>This</a:t>
            </a:r>
            <a:r>
              <a:rPr lang="es-CL" dirty="0"/>
              <a:t> </a:t>
            </a:r>
            <a:r>
              <a:rPr lang="es-CL" dirty="0" err="1"/>
              <a:t>method</a:t>
            </a:r>
            <a:r>
              <a:rPr lang="es-CL" dirty="0"/>
              <a:t> </a:t>
            </a:r>
            <a:r>
              <a:rPr lang="es-CL" dirty="0" err="1"/>
              <a:t>gives</a:t>
            </a:r>
            <a:r>
              <a:rPr lang="es-CL" dirty="0"/>
              <a:t> me a </a:t>
            </a:r>
            <a:r>
              <a:rPr lang="es-CL" dirty="0" err="1"/>
              <a:t>mass</a:t>
            </a:r>
            <a:r>
              <a:rPr lang="es-CL" dirty="0"/>
              <a:t> </a:t>
            </a:r>
            <a:r>
              <a:rPr lang="es-CL" dirty="0" err="1"/>
              <a:t>concentration</a:t>
            </a:r>
            <a:r>
              <a:rPr lang="es-CL" dirty="0"/>
              <a:t> </a:t>
            </a:r>
          </a:p>
          <a:p>
            <a:pPr algn="ctr"/>
            <a:r>
              <a:rPr lang="es-CL" sz="3200" b="1" i="1" dirty="0"/>
              <a:t>mg</a:t>
            </a:r>
            <a:r>
              <a:rPr lang="en-US" sz="3200" b="1" i="1" dirty="0"/>
              <a:t>/L</a:t>
            </a:r>
            <a:endParaRPr lang="en-US" b="1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A027AA5-7CD9-8267-FCF7-119DB44D5E92}"/>
                  </a:ext>
                </a:extLst>
              </p:cNvPr>
              <p:cNvSpPr txBox="1"/>
              <p:nvPr/>
            </p:nvSpPr>
            <p:spPr>
              <a:xfrm>
                <a:off x="5992169" y="4339676"/>
                <a:ext cx="640080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𝑓𝑖𝑙𝑡𝑒𝑟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𝑖𝑛𝑖𝑡𝑖𝑎𝑙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𝑓𝑖𝑙𝑡𝑒𝑟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𝑠𝑒𝑑𝑖𝑚𝑒𝑛𝑡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A027AA5-7CD9-8267-FCF7-119DB44D5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2169" y="4339676"/>
                <a:ext cx="6400800" cy="276999"/>
              </a:xfrm>
              <a:prstGeom prst="rect">
                <a:avLst/>
              </a:prstGeom>
              <a:blipFill>
                <a:blip r:embed="rId13"/>
                <a:stretch>
                  <a:fillRect t="-222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7C076C9-3147-718D-90D2-0B50DDE275F5}"/>
                  </a:ext>
                </a:extLst>
              </p:cNvPr>
              <p:cNvSpPr txBox="1"/>
              <p:nvPr/>
            </p:nvSpPr>
            <p:spPr>
              <a:xfrm>
                <a:off x="6050417" y="4815247"/>
                <a:ext cx="6400800" cy="5745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𝑐𝑜𝑛𝑐𝑒𝑛𝑡𝑟𝑎𝑡𝑖𝑜𝑛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𝑠𝑒𝑑𝑖𝑚𝑒𝑛𝑡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𝑤𝑒𝑖𝑔h𝑡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𝑓𝑖𝑙𝑡𝑒𝑟𝑒𝑑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𝑤𝑎𝑡𝑒𝑟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𝑣𝑜𝑙𝑢𝑚𝑒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7C076C9-3147-718D-90D2-0B50DDE27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417" y="4815247"/>
                <a:ext cx="6400800" cy="57451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656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3D8EA-C6E6-3545-09B9-B68588F83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6" y="161925"/>
            <a:ext cx="11179629" cy="766989"/>
          </a:xfrm>
        </p:spPr>
        <p:txBody>
          <a:bodyPr>
            <a:normAutofit/>
          </a:bodyPr>
          <a:lstStyle/>
          <a:p>
            <a:r>
              <a:rPr lang="en-US" sz="3200" dirty="0"/>
              <a:t>Results: Comparing concentrations directly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6A1833-2B78-D1ED-881E-50D7B6C92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820" y="1146198"/>
            <a:ext cx="8119665" cy="4848202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B508BBE-0E5C-67C1-F289-3A6EF94758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627312"/>
              </p:ext>
            </p:extLst>
          </p:nvPr>
        </p:nvGraphicFramePr>
        <p:xfrm>
          <a:off x="253093" y="1168399"/>
          <a:ext cx="2925536" cy="4702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03306">
                  <a:extLst>
                    <a:ext uri="{9D8B030D-6E8A-4147-A177-3AD203B41FA5}">
                      <a16:colId xmlns:a16="http://schemas.microsoft.com/office/drawing/2014/main" val="133713228"/>
                    </a:ext>
                  </a:extLst>
                </a:gridCol>
                <a:gridCol w="761115">
                  <a:extLst>
                    <a:ext uri="{9D8B030D-6E8A-4147-A177-3AD203B41FA5}">
                      <a16:colId xmlns:a16="http://schemas.microsoft.com/office/drawing/2014/main" val="1954330181"/>
                    </a:ext>
                  </a:extLst>
                </a:gridCol>
                <a:gridCol w="761115">
                  <a:extLst>
                    <a:ext uri="{9D8B030D-6E8A-4147-A177-3AD203B41FA5}">
                      <a16:colId xmlns:a16="http://schemas.microsoft.com/office/drawing/2014/main" val="333983292"/>
                    </a:ext>
                  </a:extLst>
                </a:gridCol>
              </a:tblGrid>
              <a:tr h="23511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DOWNSTREAM REACH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736304"/>
                  </a:ext>
                </a:extLst>
              </a:tr>
              <a:tr h="2351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Date_Time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SS (mg/L)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SS (uL/L)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44534537"/>
                  </a:ext>
                </a:extLst>
              </a:tr>
              <a:tr h="2351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8/3/2022 15:02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57.73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206.82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26215374"/>
                  </a:ext>
                </a:extLst>
              </a:tr>
              <a:tr h="2351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8/3/2022 15:17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48.06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142.53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93456752"/>
                  </a:ext>
                </a:extLst>
              </a:tr>
              <a:tr h="2351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8/3/2022 15:47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17.43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55.06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47034861"/>
                  </a:ext>
                </a:extLst>
              </a:tr>
              <a:tr h="2351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8/3/2022 16:17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11.45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66.04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37583382"/>
                  </a:ext>
                </a:extLst>
              </a:tr>
              <a:tr h="2351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8/8/2022 14:28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49.09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204.03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995139947"/>
                  </a:ext>
                </a:extLst>
              </a:tr>
              <a:tr h="2351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8/8/2022 14:43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35.39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105.77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07588651"/>
                  </a:ext>
                </a:extLst>
              </a:tr>
              <a:tr h="2351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8/8/2022 15:23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23.68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68.83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71940569"/>
                  </a:ext>
                </a:extLst>
              </a:tr>
              <a:tr h="2351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8/8/2022 16:13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9.89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36.65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921111380"/>
                  </a:ext>
                </a:extLst>
              </a:tr>
              <a:tr h="2351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8/8/2022 16:58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4.08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19.05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948210859"/>
                  </a:ext>
                </a:extLst>
              </a:tr>
              <a:tr h="2351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8/8/2022 17:28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1.65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18.36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9131394"/>
                  </a:ext>
                </a:extLst>
              </a:tr>
              <a:tr h="2351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4/18/2023 0:30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8.95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59.16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747216080"/>
                  </a:ext>
                </a:extLst>
              </a:tr>
              <a:tr h="2351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4/18/2023 4:30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48.47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70714784"/>
                  </a:ext>
                </a:extLst>
              </a:tr>
              <a:tr h="2351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4/19/2023 2:30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74.75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63703856"/>
                  </a:ext>
                </a:extLst>
              </a:tr>
              <a:tr h="2351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4/19/2023 12:30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3.5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56.59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132241195"/>
                  </a:ext>
                </a:extLst>
              </a:tr>
              <a:tr h="2351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4/30/2023 23:00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17.42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85.89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17304745"/>
                  </a:ext>
                </a:extLst>
              </a:tr>
              <a:tr h="2351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5/1/2023 14:00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50.13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980869299"/>
                  </a:ext>
                </a:extLst>
              </a:tr>
              <a:tr h="2351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5/1/2023 20:00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22.14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44.99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73146179"/>
                  </a:ext>
                </a:extLst>
              </a:tr>
              <a:tr h="23511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5/2/2023 3:00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35.73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71205379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AB0C22A-9F51-3454-DCC8-738329628399}"/>
              </a:ext>
            </a:extLst>
          </p:cNvPr>
          <p:cNvCxnSpPr/>
          <p:nvPr/>
        </p:nvCxnSpPr>
        <p:spPr>
          <a:xfrm>
            <a:off x="990147" y="5994400"/>
            <a:ext cx="0" cy="5950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5C23FB-8DE5-AB29-9FB2-2E5D462A23B4}"/>
              </a:ext>
            </a:extLst>
          </p:cNvPr>
          <p:cNvCxnSpPr/>
          <p:nvPr/>
        </p:nvCxnSpPr>
        <p:spPr>
          <a:xfrm>
            <a:off x="2042433" y="5994400"/>
            <a:ext cx="0" cy="5950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C8CFB3-F7F1-47BF-FE60-7BAA33303FD4}"/>
              </a:ext>
            </a:extLst>
          </p:cNvPr>
          <p:cNvCxnSpPr/>
          <p:nvPr/>
        </p:nvCxnSpPr>
        <p:spPr>
          <a:xfrm>
            <a:off x="2804433" y="6037942"/>
            <a:ext cx="0" cy="5950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940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5244D9F-F5F4-7B77-6DFA-1813F1A61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414" y="161925"/>
            <a:ext cx="4281072" cy="766989"/>
          </a:xfrm>
        </p:spPr>
        <p:txBody>
          <a:bodyPr>
            <a:normAutofit/>
          </a:bodyPr>
          <a:lstStyle/>
          <a:p>
            <a:r>
              <a:rPr lang="en-US" sz="3200" dirty="0"/>
              <a:t>Results: Turbidity and SS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6BBCB1-7D8B-FAD7-580D-D84649A5D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59" y="928914"/>
            <a:ext cx="5850541" cy="34979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E0725F-2468-1A45-FC7F-8565B2262FAE}"/>
              </a:ext>
            </a:extLst>
          </p:cNvPr>
          <p:cNvSpPr txBox="1"/>
          <p:nvPr/>
        </p:nvSpPr>
        <p:spPr>
          <a:xfrm>
            <a:off x="6153736" y="4842603"/>
            <a:ext cx="57041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problem with this is the inconsistency with the UNITS: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Spring 2023 units are NTU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Summer samples are FNU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987969-8CC8-6385-5CCC-43C368C19A8E}"/>
              </a:ext>
            </a:extLst>
          </p:cNvPr>
          <p:cNvSpPr txBox="1"/>
          <p:nvPr/>
        </p:nvSpPr>
        <p:spPr>
          <a:xfrm>
            <a:off x="1748328" y="5150379"/>
            <a:ext cx="3048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All p-values &lt; 0.05 Significant!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DFEF67-4A59-DB60-2EFA-39B41D0FB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928914"/>
            <a:ext cx="5920669" cy="349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050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E8AECC8-1E2C-4809-ED6C-EDC6B9470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7542"/>
            <a:ext cx="9423400" cy="766989"/>
          </a:xfrm>
        </p:spPr>
        <p:txBody>
          <a:bodyPr>
            <a:normAutofit/>
          </a:bodyPr>
          <a:lstStyle/>
          <a:p>
            <a:r>
              <a:rPr lang="en-US" sz="3200" dirty="0"/>
              <a:t>Results: Turbidity and SS – Spring 2023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DB444F-3176-C442-3B76-31AB4F15D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4531"/>
            <a:ext cx="6075155" cy="37094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D33D6-B346-4A19-B7B5-208CEA226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155" y="1064531"/>
            <a:ext cx="6075155" cy="3709466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081FAEE-ED42-F78A-D9BB-376A6F36B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998910"/>
              </p:ext>
            </p:extLst>
          </p:nvPr>
        </p:nvGraphicFramePr>
        <p:xfrm>
          <a:off x="838200" y="4773997"/>
          <a:ext cx="4483099" cy="781050"/>
        </p:xfrm>
        <a:graphic>
          <a:graphicData uri="http://schemas.openxmlformats.org/drawingml/2006/table">
            <a:tbl>
              <a:tblPr/>
              <a:tblGrid>
                <a:gridCol w="611766">
                  <a:extLst>
                    <a:ext uri="{9D8B030D-6E8A-4147-A177-3AD203B41FA5}">
                      <a16:colId xmlns:a16="http://schemas.microsoft.com/office/drawing/2014/main" val="2445169085"/>
                    </a:ext>
                  </a:extLst>
                </a:gridCol>
                <a:gridCol w="936767">
                  <a:extLst>
                    <a:ext uri="{9D8B030D-6E8A-4147-A177-3AD203B41FA5}">
                      <a16:colId xmlns:a16="http://schemas.microsoft.com/office/drawing/2014/main" val="486543883"/>
                    </a:ext>
                  </a:extLst>
                </a:gridCol>
                <a:gridCol w="1051473">
                  <a:extLst>
                    <a:ext uri="{9D8B030D-6E8A-4147-A177-3AD203B41FA5}">
                      <a16:colId xmlns:a16="http://schemas.microsoft.com/office/drawing/2014/main" val="4157973962"/>
                    </a:ext>
                  </a:extLst>
                </a:gridCol>
                <a:gridCol w="965444">
                  <a:extLst>
                    <a:ext uri="{9D8B030D-6E8A-4147-A177-3AD203B41FA5}">
                      <a16:colId xmlns:a16="http://schemas.microsoft.com/office/drawing/2014/main" val="3446345752"/>
                    </a:ext>
                  </a:extLst>
                </a:gridCol>
                <a:gridCol w="917649">
                  <a:extLst>
                    <a:ext uri="{9D8B030D-6E8A-4147-A177-3AD203B41FA5}">
                      <a16:colId xmlns:a16="http://schemas.microsoft.com/office/drawing/2014/main" val="2875781477"/>
                    </a:ext>
                  </a:extLst>
                </a:gridCol>
              </a:tblGrid>
              <a:tr h="200025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Downstream - Spring 2023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1094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Coefficients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Standard Error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 Stat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P-value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073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Intercept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3.916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1.368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2.862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14311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Turbidity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3.616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979534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549E0189-1CBD-30DB-B498-2B01BF00B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020086"/>
              </p:ext>
            </p:extLst>
          </p:nvPr>
        </p:nvGraphicFramePr>
        <p:xfrm>
          <a:off x="6626679" y="4773997"/>
          <a:ext cx="4483099" cy="781050"/>
        </p:xfrm>
        <a:graphic>
          <a:graphicData uri="http://schemas.openxmlformats.org/drawingml/2006/table">
            <a:tbl>
              <a:tblPr/>
              <a:tblGrid>
                <a:gridCol w="611766">
                  <a:extLst>
                    <a:ext uri="{9D8B030D-6E8A-4147-A177-3AD203B41FA5}">
                      <a16:colId xmlns:a16="http://schemas.microsoft.com/office/drawing/2014/main" val="4160152235"/>
                    </a:ext>
                  </a:extLst>
                </a:gridCol>
                <a:gridCol w="936767">
                  <a:extLst>
                    <a:ext uri="{9D8B030D-6E8A-4147-A177-3AD203B41FA5}">
                      <a16:colId xmlns:a16="http://schemas.microsoft.com/office/drawing/2014/main" val="4028190334"/>
                    </a:ext>
                  </a:extLst>
                </a:gridCol>
                <a:gridCol w="1051473">
                  <a:extLst>
                    <a:ext uri="{9D8B030D-6E8A-4147-A177-3AD203B41FA5}">
                      <a16:colId xmlns:a16="http://schemas.microsoft.com/office/drawing/2014/main" val="581602473"/>
                    </a:ext>
                  </a:extLst>
                </a:gridCol>
                <a:gridCol w="965444">
                  <a:extLst>
                    <a:ext uri="{9D8B030D-6E8A-4147-A177-3AD203B41FA5}">
                      <a16:colId xmlns:a16="http://schemas.microsoft.com/office/drawing/2014/main" val="806241426"/>
                    </a:ext>
                  </a:extLst>
                </a:gridCol>
                <a:gridCol w="917649">
                  <a:extLst>
                    <a:ext uri="{9D8B030D-6E8A-4147-A177-3AD203B41FA5}">
                      <a16:colId xmlns:a16="http://schemas.microsoft.com/office/drawing/2014/main" val="911360427"/>
                    </a:ext>
                  </a:extLst>
                </a:gridCol>
              </a:tblGrid>
              <a:tr h="200025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Upstream - Spring 2023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50848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Coefficients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Standard Error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 Stat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P-value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6542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Intercept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-1.466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1.058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-1.385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7296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Turbidity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11.295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3796594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5770C94-F122-33B9-62FD-BFE20512C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396053"/>
              </p:ext>
            </p:extLst>
          </p:nvPr>
        </p:nvGraphicFramePr>
        <p:xfrm>
          <a:off x="838200" y="5555047"/>
          <a:ext cx="4483099" cy="781050"/>
        </p:xfrm>
        <a:graphic>
          <a:graphicData uri="http://schemas.openxmlformats.org/drawingml/2006/table">
            <a:tbl>
              <a:tblPr/>
              <a:tblGrid>
                <a:gridCol w="611766">
                  <a:extLst>
                    <a:ext uri="{9D8B030D-6E8A-4147-A177-3AD203B41FA5}">
                      <a16:colId xmlns:a16="http://schemas.microsoft.com/office/drawing/2014/main" val="3321065158"/>
                    </a:ext>
                  </a:extLst>
                </a:gridCol>
                <a:gridCol w="936767">
                  <a:extLst>
                    <a:ext uri="{9D8B030D-6E8A-4147-A177-3AD203B41FA5}">
                      <a16:colId xmlns:a16="http://schemas.microsoft.com/office/drawing/2014/main" val="1752966760"/>
                    </a:ext>
                  </a:extLst>
                </a:gridCol>
                <a:gridCol w="1051473">
                  <a:extLst>
                    <a:ext uri="{9D8B030D-6E8A-4147-A177-3AD203B41FA5}">
                      <a16:colId xmlns:a16="http://schemas.microsoft.com/office/drawing/2014/main" val="3120666141"/>
                    </a:ext>
                  </a:extLst>
                </a:gridCol>
                <a:gridCol w="965444">
                  <a:extLst>
                    <a:ext uri="{9D8B030D-6E8A-4147-A177-3AD203B41FA5}">
                      <a16:colId xmlns:a16="http://schemas.microsoft.com/office/drawing/2014/main" val="1202149338"/>
                    </a:ext>
                  </a:extLst>
                </a:gridCol>
                <a:gridCol w="917649">
                  <a:extLst>
                    <a:ext uri="{9D8B030D-6E8A-4147-A177-3AD203B41FA5}">
                      <a16:colId xmlns:a16="http://schemas.microsoft.com/office/drawing/2014/main" val="82564245"/>
                    </a:ext>
                  </a:extLst>
                </a:gridCol>
              </a:tblGrid>
              <a:tr h="200025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Downstream - Spring 2023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2020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Coefficients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Standard Error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 Stat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P-value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6915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Intercept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46.503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7.228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6.434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33916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Turbidity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1.166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0.261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5595025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3589512-5D6E-1214-59CD-84B510A625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52825"/>
              </p:ext>
            </p:extLst>
          </p:nvPr>
        </p:nvGraphicFramePr>
        <p:xfrm>
          <a:off x="6626678" y="5555047"/>
          <a:ext cx="4483099" cy="781050"/>
        </p:xfrm>
        <a:graphic>
          <a:graphicData uri="http://schemas.openxmlformats.org/drawingml/2006/table">
            <a:tbl>
              <a:tblPr/>
              <a:tblGrid>
                <a:gridCol w="611766">
                  <a:extLst>
                    <a:ext uri="{9D8B030D-6E8A-4147-A177-3AD203B41FA5}">
                      <a16:colId xmlns:a16="http://schemas.microsoft.com/office/drawing/2014/main" val="1624848854"/>
                    </a:ext>
                  </a:extLst>
                </a:gridCol>
                <a:gridCol w="936767">
                  <a:extLst>
                    <a:ext uri="{9D8B030D-6E8A-4147-A177-3AD203B41FA5}">
                      <a16:colId xmlns:a16="http://schemas.microsoft.com/office/drawing/2014/main" val="1560184108"/>
                    </a:ext>
                  </a:extLst>
                </a:gridCol>
                <a:gridCol w="1051473">
                  <a:extLst>
                    <a:ext uri="{9D8B030D-6E8A-4147-A177-3AD203B41FA5}">
                      <a16:colId xmlns:a16="http://schemas.microsoft.com/office/drawing/2014/main" val="255542624"/>
                    </a:ext>
                  </a:extLst>
                </a:gridCol>
                <a:gridCol w="965444">
                  <a:extLst>
                    <a:ext uri="{9D8B030D-6E8A-4147-A177-3AD203B41FA5}">
                      <a16:colId xmlns:a16="http://schemas.microsoft.com/office/drawing/2014/main" val="363973249"/>
                    </a:ext>
                  </a:extLst>
                </a:gridCol>
                <a:gridCol w="917649">
                  <a:extLst>
                    <a:ext uri="{9D8B030D-6E8A-4147-A177-3AD203B41FA5}">
                      <a16:colId xmlns:a16="http://schemas.microsoft.com/office/drawing/2014/main" val="4053524693"/>
                    </a:ext>
                  </a:extLst>
                </a:gridCol>
              </a:tblGrid>
              <a:tr h="200025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Upstream - Spring 2023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8706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Coefficients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Standard Error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 Stat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P-value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6799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Intercept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26.057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7.252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3.593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98263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Turbidity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1.804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3.664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4114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9502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71ABAEF-CF94-73F9-1085-DF0C9D782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14" y="194451"/>
            <a:ext cx="9423400" cy="766989"/>
          </a:xfrm>
        </p:spPr>
        <p:txBody>
          <a:bodyPr>
            <a:normAutofit/>
          </a:bodyPr>
          <a:lstStyle/>
          <a:p>
            <a:r>
              <a:rPr lang="en-US" sz="3200" dirty="0"/>
              <a:t>Results: Turbidity and SS – Summer Samples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0D9E37-466F-CAE9-C1D4-00146B800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440"/>
            <a:ext cx="5955227" cy="37266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ED10B7-23F0-0916-1EEB-BAD2CCAB5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227" y="961440"/>
            <a:ext cx="6237970" cy="3726675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4124331-C592-58E5-A851-BD8C276AAB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83735"/>
              </p:ext>
            </p:extLst>
          </p:nvPr>
        </p:nvGraphicFramePr>
        <p:xfrm>
          <a:off x="367764" y="4688115"/>
          <a:ext cx="5219700" cy="781050"/>
        </p:xfrm>
        <a:graphic>
          <a:graphicData uri="http://schemas.openxmlformats.org/drawingml/2006/table">
            <a:tbl>
              <a:tblPr/>
              <a:tblGrid>
                <a:gridCol w="1156747">
                  <a:extLst>
                    <a:ext uri="{9D8B030D-6E8A-4147-A177-3AD203B41FA5}">
                      <a16:colId xmlns:a16="http://schemas.microsoft.com/office/drawing/2014/main" val="886898897"/>
                    </a:ext>
                  </a:extLst>
                </a:gridCol>
                <a:gridCol w="936869">
                  <a:extLst>
                    <a:ext uri="{9D8B030D-6E8A-4147-A177-3AD203B41FA5}">
                      <a16:colId xmlns:a16="http://schemas.microsoft.com/office/drawing/2014/main" val="555369027"/>
                    </a:ext>
                  </a:extLst>
                </a:gridCol>
                <a:gridCol w="1051588">
                  <a:extLst>
                    <a:ext uri="{9D8B030D-6E8A-4147-A177-3AD203B41FA5}">
                      <a16:colId xmlns:a16="http://schemas.microsoft.com/office/drawing/2014/main" val="391289860"/>
                    </a:ext>
                  </a:extLst>
                </a:gridCol>
                <a:gridCol w="1156747">
                  <a:extLst>
                    <a:ext uri="{9D8B030D-6E8A-4147-A177-3AD203B41FA5}">
                      <a16:colId xmlns:a16="http://schemas.microsoft.com/office/drawing/2014/main" val="343673637"/>
                    </a:ext>
                  </a:extLst>
                </a:gridCol>
                <a:gridCol w="917749">
                  <a:extLst>
                    <a:ext uri="{9D8B030D-6E8A-4147-A177-3AD203B41FA5}">
                      <a16:colId xmlns:a16="http://schemas.microsoft.com/office/drawing/2014/main" val="570686177"/>
                    </a:ext>
                  </a:extLst>
                </a:gridCol>
              </a:tblGrid>
              <a:tr h="200025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Downstream - Summer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5478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Coefficients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Standard Error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 Stat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P-value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48988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Intercept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9.883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1.866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87642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Turbidity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7926873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C4D4D03-C385-8C04-9B36-03123B9EE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449082"/>
              </p:ext>
            </p:extLst>
          </p:nvPr>
        </p:nvGraphicFramePr>
        <p:xfrm>
          <a:off x="6464362" y="4688115"/>
          <a:ext cx="5219700" cy="781050"/>
        </p:xfrm>
        <a:graphic>
          <a:graphicData uri="http://schemas.openxmlformats.org/drawingml/2006/table">
            <a:tbl>
              <a:tblPr/>
              <a:tblGrid>
                <a:gridCol w="1156747">
                  <a:extLst>
                    <a:ext uri="{9D8B030D-6E8A-4147-A177-3AD203B41FA5}">
                      <a16:colId xmlns:a16="http://schemas.microsoft.com/office/drawing/2014/main" val="3428058292"/>
                    </a:ext>
                  </a:extLst>
                </a:gridCol>
                <a:gridCol w="936869">
                  <a:extLst>
                    <a:ext uri="{9D8B030D-6E8A-4147-A177-3AD203B41FA5}">
                      <a16:colId xmlns:a16="http://schemas.microsoft.com/office/drawing/2014/main" val="2126083380"/>
                    </a:ext>
                  </a:extLst>
                </a:gridCol>
                <a:gridCol w="1051588">
                  <a:extLst>
                    <a:ext uri="{9D8B030D-6E8A-4147-A177-3AD203B41FA5}">
                      <a16:colId xmlns:a16="http://schemas.microsoft.com/office/drawing/2014/main" val="821645967"/>
                    </a:ext>
                  </a:extLst>
                </a:gridCol>
                <a:gridCol w="1156747">
                  <a:extLst>
                    <a:ext uri="{9D8B030D-6E8A-4147-A177-3AD203B41FA5}">
                      <a16:colId xmlns:a16="http://schemas.microsoft.com/office/drawing/2014/main" val="3081610815"/>
                    </a:ext>
                  </a:extLst>
                </a:gridCol>
                <a:gridCol w="917749">
                  <a:extLst>
                    <a:ext uri="{9D8B030D-6E8A-4147-A177-3AD203B41FA5}">
                      <a16:colId xmlns:a16="http://schemas.microsoft.com/office/drawing/2014/main" val="375023174"/>
                    </a:ext>
                  </a:extLst>
                </a:gridCol>
              </a:tblGrid>
              <a:tr h="200025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Upstream - Summer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7921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Coefficients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Standard Error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 Stat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P-value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6846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Intercept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-6.711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5.371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-1.250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81148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Turbidity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10.048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284178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E424E644-77E7-ED99-9840-5FAE52E5BF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944993"/>
              </p:ext>
            </p:extLst>
          </p:nvPr>
        </p:nvGraphicFramePr>
        <p:xfrm>
          <a:off x="367764" y="5455104"/>
          <a:ext cx="5219700" cy="781050"/>
        </p:xfrm>
        <a:graphic>
          <a:graphicData uri="http://schemas.openxmlformats.org/drawingml/2006/table">
            <a:tbl>
              <a:tblPr/>
              <a:tblGrid>
                <a:gridCol w="1156747">
                  <a:extLst>
                    <a:ext uri="{9D8B030D-6E8A-4147-A177-3AD203B41FA5}">
                      <a16:colId xmlns:a16="http://schemas.microsoft.com/office/drawing/2014/main" val="2072250712"/>
                    </a:ext>
                  </a:extLst>
                </a:gridCol>
                <a:gridCol w="936869">
                  <a:extLst>
                    <a:ext uri="{9D8B030D-6E8A-4147-A177-3AD203B41FA5}">
                      <a16:colId xmlns:a16="http://schemas.microsoft.com/office/drawing/2014/main" val="2036653658"/>
                    </a:ext>
                  </a:extLst>
                </a:gridCol>
                <a:gridCol w="1051588">
                  <a:extLst>
                    <a:ext uri="{9D8B030D-6E8A-4147-A177-3AD203B41FA5}">
                      <a16:colId xmlns:a16="http://schemas.microsoft.com/office/drawing/2014/main" val="3106735340"/>
                    </a:ext>
                  </a:extLst>
                </a:gridCol>
                <a:gridCol w="1156747">
                  <a:extLst>
                    <a:ext uri="{9D8B030D-6E8A-4147-A177-3AD203B41FA5}">
                      <a16:colId xmlns:a16="http://schemas.microsoft.com/office/drawing/2014/main" val="2008683473"/>
                    </a:ext>
                  </a:extLst>
                </a:gridCol>
                <a:gridCol w="917749">
                  <a:extLst>
                    <a:ext uri="{9D8B030D-6E8A-4147-A177-3AD203B41FA5}">
                      <a16:colId xmlns:a16="http://schemas.microsoft.com/office/drawing/2014/main" val="1617687620"/>
                    </a:ext>
                  </a:extLst>
                </a:gridCol>
              </a:tblGrid>
              <a:tr h="200025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Downstream - Summer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6265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Coefficients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Standard Error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 Stat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P-value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80675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Intercept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56.142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14.692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46285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Turbidity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3.962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527250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92118DD3-6567-CE59-5DF9-1CA1D9828E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619050"/>
              </p:ext>
            </p:extLst>
          </p:nvPr>
        </p:nvGraphicFramePr>
        <p:xfrm>
          <a:off x="6464362" y="5455104"/>
          <a:ext cx="5219700" cy="781050"/>
        </p:xfrm>
        <a:graphic>
          <a:graphicData uri="http://schemas.openxmlformats.org/drawingml/2006/table">
            <a:tbl>
              <a:tblPr/>
              <a:tblGrid>
                <a:gridCol w="1156747">
                  <a:extLst>
                    <a:ext uri="{9D8B030D-6E8A-4147-A177-3AD203B41FA5}">
                      <a16:colId xmlns:a16="http://schemas.microsoft.com/office/drawing/2014/main" val="1032338692"/>
                    </a:ext>
                  </a:extLst>
                </a:gridCol>
                <a:gridCol w="936869">
                  <a:extLst>
                    <a:ext uri="{9D8B030D-6E8A-4147-A177-3AD203B41FA5}">
                      <a16:colId xmlns:a16="http://schemas.microsoft.com/office/drawing/2014/main" val="677046173"/>
                    </a:ext>
                  </a:extLst>
                </a:gridCol>
                <a:gridCol w="1051588">
                  <a:extLst>
                    <a:ext uri="{9D8B030D-6E8A-4147-A177-3AD203B41FA5}">
                      <a16:colId xmlns:a16="http://schemas.microsoft.com/office/drawing/2014/main" val="2467276443"/>
                    </a:ext>
                  </a:extLst>
                </a:gridCol>
                <a:gridCol w="1156747">
                  <a:extLst>
                    <a:ext uri="{9D8B030D-6E8A-4147-A177-3AD203B41FA5}">
                      <a16:colId xmlns:a16="http://schemas.microsoft.com/office/drawing/2014/main" val="2579256421"/>
                    </a:ext>
                  </a:extLst>
                </a:gridCol>
                <a:gridCol w="917749">
                  <a:extLst>
                    <a:ext uri="{9D8B030D-6E8A-4147-A177-3AD203B41FA5}">
                      <a16:colId xmlns:a16="http://schemas.microsoft.com/office/drawing/2014/main" val="3546714149"/>
                    </a:ext>
                  </a:extLst>
                </a:gridCol>
              </a:tblGrid>
              <a:tr h="200025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100" b="1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Upstream - Summer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26386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Coefficients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Standard Error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 Stat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P-value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7743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Intercept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34.167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9.885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71152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Turbidity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8.729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4523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0275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BDE66-FD04-1098-1E3F-6EA0BA101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about my data…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8BA98-628D-100B-C216-459804452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are the summer relationships so much better than the spring? </a:t>
            </a:r>
          </a:p>
          <a:p>
            <a:r>
              <a:rPr lang="en-US" dirty="0"/>
              <a:t>Are these correlations good enough to transform my turbidity record into suspended sediment concentrations?</a:t>
            </a:r>
          </a:p>
          <a:p>
            <a:r>
              <a:rPr lang="en-US" dirty="0"/>
              <a:t>Is there anything I can I do to fix or be able to use the spring relationships?</a:t>
            </a:r>
          </a:p>
          <a:p>
            <a:r>
              <a:rPr lang="en-US" dirty="0"/>
              <a:t>Am I missing any key information about all this????? </a:t>
            </a:r>
          </a:p>
        </p:txBody>
      </p:sp>
    </p:spTree>
    <p:extLst>
      <p:ext uri="{BB962C8B-B14F-4D97-AF65-F5344CB8AC3E}">
        <p14:creationId xmlns:p14="http://schemas.microsoft.com/office/powerpoint/2010/main" val="1814499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663</Words>
  <Application>Microsoft Office PowerPoint</Application>
  <PresentationFormat>Widescreen</PresentationFormat>
  <Paragraphs>250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Assistant Medium</vt:lpstr>
      <vt:lpstr>Calibri</vt:lpstr>
      <vt:lpstr>Calibri Light</vt:lpstr>
      <vt:lpstr>Cambria Math</vt:lpstr>
      <vt:lpstr>Google Sans</vt:lpstr>
      <vt:lpstr>Office Theme</vt:lpstr>
      <vt:lpstr>Introduction</vt:lpstr>
      <vt:lpstr>My field site: La Jara Creek –  Valles Caldera National Preserve NM</vt:lpstr>
      <vt:lpstr>Deployed Equipment – Data collection for both reaches</vt:lpstr>
      <vt:lpstr>How did I get Suspended Sediment? </vt:lpstr>
      <vt:lpstr>Results: Comparing concentrations directly  </vt:lpstr>
      <vt:lpstr>Results: Turbidity and SS </vt:lpstr>
      <vt:lpstr>Results: Turbidity and SS – Spring 2023 </vt:lpstr>
      <vt:lpstr>Results: Turbidity and SS – Summer Samples</vt:lpstr>
      <vt:lpstr>Questions about my data…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Hucke Nunez, Nicole (huck4481@vandals.uidaho.edu)</dc:creator>
  <cp:lastModifiedBy>Hucke Nunez, Nicole (huck4481@vandals.uidaho.edu)</cp:lastModifiedBy>
  <cp:revision>1</cp:revision>
  <dcterms:created xsi:type="dcterms:W3CDTF">2024-05-22T20:57:46Z</dcterms:created>
  <dcterms:modified xsi:type="dcterms:W3CDTF">2024-05-23T00:26:12Z</dcterms:modified>
</cp:coreProperties>
</file>